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3D5-4F3B-481D-8147-BEE68811C66F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25D5-5408-4068-8F27-CF2366F0DE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521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3D5-4F3B-481D-8147-BEE68811C66F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25D5-5408-4068-8F27-CF2366F0DE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657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3D5-4F3B-481D-8147-BEE68811C66F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25D5-5408-4068-8F27-CF2366F0DE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533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3D5-4F3B-481D-8147-BEE68811C66F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25D5-5408-4068-8F27-CF2366F0DE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64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3D5-4F3B-481D-8147-BEE68811C66F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25D5-5408-4068-8F27-CF2366F0DE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384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3D5-4F3B-481D-8147-BEE68811C66F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25D5-5408-4068-8F27-CF2366F0DE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932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3D5-4F3B-481D-8147-BEE68811C66F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25D5-5408-4068-8F27-CF2366F0DE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872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3D5-4F3B-481D-8147-BEE68811C66F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25D5-5408-4068-8F27-CF2366F0DE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418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3D5-4F3B-481D-8147-BEE68811C66F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25D5-5408-4068-8F27-CF2366F0DE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574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3D5-4F3B-481D-8147-BEE68811C66F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25D5-5408-4068-8F27-CF2366F0DE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013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3D5-4F3B-481D-8147-BEE68811C66F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25D5-5408-4068-8F27-CF2366F0DE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472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3000"/>
            <a:lum/>
          </a:blip>
          <a:srcRect/>
          <a:stretch>
            <a:fillRect t="15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B53D5-4F3B-481D-8147-BEE68811C66F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925D5-5408-4068-8F27-CF2366F0DE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76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hr-HR" sz="2700" b="1" i="1" dirty="0" smtClean="0">
                <a:solidFill>
                  <a:srgbClr val="002060"/>
                </a:solidFill>
              </a:rPr>
              <a:t>Ministarstvo unutarnjih poslova</a:t>
            </a:r>
            <a:r>
              <a:rPr lang="hr-HR" sz="2700" dirty="0" smtClean="0">
                <a:solidFill>
                  <a:srgbClr val="002060"/>
                </a:solidFill>
              </a:rPr>
              <a:t/>
            </a:r>
            <a:br>
              <a:rPr lang="hr-HR" sz="2700" dirty="0" smtClean="0">
                <a:solidFill>
                  <a:srgbClr val="002060"/>
                </a:solidFill>
              </a:rPr>
            </a:br>
            <a:r>
              <a:rPr lang="hr-HR" sz="2700" b="1" dirty="0" smtClean="0">
                <a:solidFill>
                  <a:srgbClr val="002060"/>
                </a:solidFill>
              </a:rPr>
              <a:t>Ravnateljstvo policije</a:t>
            </a:r>
            <a:r>
              <a:rPr lang="hr-HR" sz="2700" dirty="0" smtClean="0">
                <a:solidFill>
                  <a:srgbClr val="002060"/>
                </a:solidFill>
              </a:rPr>
              <a:t/>
            </a:r>
            <a:br>
              <a:rPr lang="hr-HR" sz="2700" dirty="0" smtClean="0">
                <a:solidFill>
                  <a:srgbClr val="002060"/>
                </a:solidFill>
              </a:rPr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50775" y="2276872"/>
            <a:ext cx="8424936" cy="2232248"/>
          </a:xfrm>
        </p:spPr>
        <p:txBody>
          <a:bodyPr>
            <a:normAutofit lnSpcReduction="10000"/>
          </a:bodyPr>
          <a:lstStyle/>
          <a:p>
            <a:r>
              <a:rPr lang="hr-HR" sz="3600" b="1" i="1" dirty="0" smtClean="0">
                <a:solidFill>
                  <a:schemeClr val="tx2"/>
                </a:solidFill>
              </a:rPr>
              <a:t>SUFINANCIRANJE PREVENTIVNIH PROJEKATA </a:t>
            </a:r>
          </a:p>
          <a:p>
            <a:endParaRPr lang="hr-HR" b="1" i="1" dirty="0" smtClean="0">
              <a:solidFill>
                <a:schemeClr val="tx2"/>
              </a:solidFill>
            </a:endParaRPr>
          </a:p>
          <a:p>
            <a:r>
              <a:rPr lang="hr-HR" b="1" i="1" dirty="0" smtClean="0">
                <a:solidFill>
                  <a:srgbClr val="FF0000"/>
                </a:solidFill>
              </a:rPr>
              <a:t> </a:t>
            </a:r>
          </a:p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431175" y="5085184"/>
            <a:ext cx="3472333" cy="14157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err="1" smtClean="0">
                <a:solidFill>
                  <a:schemeClr val="accent2"/>
                </a:solidFill>
              </a:rPr>
              <a:t>mr.sc</a:t>
            </a:r>
            <a:r>
              <a:rPr lang="hr-HR" sz="1400" b="1" dirty="0" smtClean="0">
                <a:solidFill>
                  <a:schemeClr val="accent2"/>
                </a:solidFill>
              </a:rPr>
              <a:t>. Miron Huljak</a:t>
            </a:r>
          </a:p>
          <a:p>
            <a:pPr algn="ctr"/>
            <a:endParaRPr lang="hr-HR" sz="800" b="1" dirty="0" smtClean="0">
              <a:solidFill>
                <a:schemeClr val="accent2"/>
              </a:solidFill>
            </a:endParaRPr>
          </a:p>
          <a:p>
            <a:pPr algn="ctr"/>
            <a:r>
              <a:rPr lang="hr-HR" sz="14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Služba za sigurnost cestovnog prometa</a:t>
            </a:r>
          </a:p>
          <a:p>
            <a:pPr algn="ctr"/>
            <a:endParaRPr lang="hr-HR" sz="800" i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hr-HR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Telefon: 01/3788 649</a:t>
            </a:r>
          </a:p>
          <a:p>
            <a:pPr algn="ctr"/>
            <a:r>
              <a:rPr lang="hr-HR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Telefaks: 01/3788 883</a:t>
            </a:r>
          </a:p>
          <a:p>
            <a:pPr algn="ctr"/>
            <a:r>
              <a:rPr lang="hr-HR" sz="1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mhuljak</a:t>
            </a:r>
            <a:r>
              <a:rPr lang="hr-HR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@</a:t>
            </a:r>
            <a:r>
              <a:rPr lang="hr-HR" sz="1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mup.hr</a:t>
            </a:r>
            <a:r>
              <a:rPr lang="hr-HR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hr-HR" sz="1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467544" y="4623519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b="1" i="1" dirty="0">
                <a:solidFill>
                  <a:srgbClr val="FF0000"/>
                </a:solidFill>
              </a:rPr>
              <a:t>Vlada RH</a:t>
            </a:r>
          </a:p>
          <a:p>
            <a:pPr algn="just"/>
            <a:r>
              <a:rPr lang="hr-HR" b="1" i="1" dirty="0">
                <a:solidFill>
                  <a:srgbClr val="FF0000"/>
                </a:solidFill>
              </a:rPr>
              <a:t>	</a:t>
            </a:r>
            <a:r>
              <a:rPr lang="hr-HR" b="1" i="1" u="sng" dirty="0" smtClean="0">
                <a:solidFill>
                  <a:srgbClr val="FF0000"/>
                </a:solidFill>
              </a:rPr>
              <a:t>Ured </a:t>
            </a:r>
            <a:r>
              <a:rPr lang="hr-HR" b="1" i="1" u="sng" dirty="0">
                <a:solidFill>
                  <a:srgbClr val="FF0000"/>
                </a:solidFill>
              </a:rPr>
              <a:t>za udruge </a:t>
            </a:r>
          </a:p>
          <a:p>
            <a:pPr algn="just"/>
            <a:r>
              <a:rPr lang="hr-HR" b="1" i="1" dirty="0" smtClean="0">
                <a:solidFill>
                  <a:srgbClr val="FF0000"/>
                </a:solidFill>
              </a:rPr>
              <a:t>		           Info </a:t>
            </a:r>
            <a:r>
              <a:rPr lang="hr-HR" b="1" i="1" dirty="0">
                <a:solidFill>
                  <a:srgbClr val="FF0000"/>
                </a:solidFill>
              </a:rPr>
              <a:t>dani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095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4056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  <a:t>Nacionalni program sigurnosti cestovnog prometa </a:t>
            </a:r>
            <a:b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</a:br>
            <a: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  <a:t>Republike Hrvatske </a:t>
            </a:r>
            <a:r>
              <a:rPr lang="hr-HR" sz="3600" b="1" i="1" dirty="0">
                <a:solidFill>
                  <a:srgbClr val="1F497D"/>
                </a:solidFill>
                <a:ea typeface="+mn-ea"/>
                <a:cs typeface="+mn-cs"/>
              </a:rPr>
              <a:t/>
            </a:r>
            <a:br>
              <a:rPr lang="hr-HR" sz="3600" b="1" i="1" dirty="0">
                <a:solidFill>
                  <a:srgbClr val="1F497D"/>
                </a:solidFill>
                <a:ea typeface="+mn-ea"/>
                <a:cs typeface="+mn-cs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764904"/>
          </a:xfrm>
        </p:spPr>
        <p:txBody>
          <a:bodyPr/>
          <a:lstStyle/>
          <a:p>
            <a:r>
              <a:rPr lang="hr-HR" dirty="0" smtClean="0"/>
              <a:t>Provodi se od 1994. godine s ciljem podizanja razine sigurnosti cestovnog prometa</a:t>
            </a:r>
          </a:p>
          <a:p>
            <a:r>
              <a:rPr lang="hr-HR" dirty="0" smtClean="0"/>
              <a:t>Donosi ga Vlada RH</a:t>
            </a:r>
          </a:p>
          <a:p>
            <a:r>
              <a:rPr lang="hr-HR" dirty="0" smtClean="0"/>
              <a:t>Aktualan je donesen za razdoblje od 2011. do 2020. godine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955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4056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  <a:t>Nacionalni program sigurnosti cestovnog prometa </a:t>
            </a:r>
            <a:b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</a:br>
            <a: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  <a:t>Republike Hrvatske </a:t>
            </a:r>
            <a:r>
              <a:rPr lang="hr-HR" sz="3600" b="1" i="1" dirty="0">
                <a:solidFill>
                  <a:srgbClr val="1F497D"/>
                </a:solidFill>
                <a:ea typeface="+mn-ea"/>
                <a:cs typeface="+mn-cs"/>
              </a:rPr>
              <a:t/>
            </a:r>
            <a:br>
              <a:rPr lang="hr-HR" sz="3600" b="1" i="1" dirty="0">
                <a:solidFill>
                  <a:srgbClr val="1F497D"/>
                </a:solidFill>
                <a:ea typeface="+mn-ea"/>
                <a:cs typeface="+mn-cs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444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Predviđeno je financiranje iz tri izvora:</a:t>
            </a:r>
          </a:p>
          <a:p>
            <a:pPr lvl="0"/>
            <a:r>
              <a:rPr lang="hr-HR" dirty="0"/>
              <a:t>sredstva stručnih organizacija utvrđena posebnim ugovorom s Ministarstvom unutarnjih poslova;</a:t>
            </a:r>
            <a:endParaRPr lang="hr-HR" sz="2800" dirty="0"/>
          </a:p>
          <a:p>
            <a:pPr lvl="0"/>
            <a:r>
              <a:rPr lang="hr-HR" dirty="0"/>
              <a:t>sredstva osiguravajućih društava utvrđena posebnim ugovorom s Ministarstvom unutarnjih poslova;</a:t>
            </a:r>
            <a:endParaRPr lang="hr-HR" sz="2800" dirty="0"/>
          </a:p>
          <a:p>
            <a:pPr lvl="0"/>
            <a:r>
              <a:rPr lang="hr-HR" dirty="0"/>
              <a:t>sredstva prikupljena od donacija fizičkih i pravnih osoba</a:t>
            </a:r>
            <a:r>
              <a:rPr lang="hr-HR" dirty="0" smtClean="0"/>
              <a:t>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65946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4056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  <a:t>Nacionalni program sigurnosti cestovnog prometa </a:t>
            </a:r>
            <a:b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</a:br>
            <a: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  <a:t>Republike Hrvatske </a:t>
            </a:r>
            <a:r>
              <a:rPr lang="hr-HR" sz="3600" b="1" i="1" dirty="0">
                <a:solidFill>
                  <a:srgbClr val="1F497D"/>
                </a:solidFill>
                <a:ea typeface="+mn-ea"/>
                <a:cs typeface="+mn-cs"/>
              </a:rPr>
              <a:t/>
            </a:r>
            <a:br>
              <a:rPr lang="hr-HR" sz="3600" b="1" i="1" dirty="0">
                <a:solidFill>
                  <a:srgbClr val="1F497D"/>
                </a:solidFill>
                <a:ea typeface="+mn-ea"/>
                <a:cs typeface="+mn-cs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4441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Financira se sredstvima koja uplaćuje Centar za vozila Hrvatske; </a:t>
            </a:r>
          </a:p>
          <a:p>
            <a:r>
              <a:rPr lang="hr-HR" dirty="0" smtClean="0"/>
              <a:t>Radi se o oko 40.000.000 kuna godišnje</a:t>
            </a:r>
          </a:p>
          <a:p>
            <a:r>
              <a:rPr lang="hr-HR" dirty="0" smtClean="0"/>
              <a:t>Financira se :</a:t>
            </a:r>
          </a:p>
          <a:p>
            <a:pPr lvl="1"/>
            <a:r>
              <a:rPr lang="hr-HR" dirty="0" smtClean="0"/>
              <a:t>preventivne projekte</a:t>
            </a:r>
            <a:endParaRPr lang="hr-HR" dirty="0"/>
          </a:p>
          <a:p>
            <a:pPr lvl="1"/>
            <a:r>
              <a:rPr lang="hr-HR" dirty="0" smtClean="0"/>
              <a:t>sanacije </a:t>
            </a:r>
            <a:r>
              <a:rPr lang="hr-HR" dirty="0"/>
              <a:t>opasnih </a:t>
            </a:r>
            <a:r>
              <a:rPr lang="hr-HR" dirty="0" smtClean="0"/>
              <a:t>mjesta</a:t>
            </a:r>
          </a:p>
          <a:p>
            <a:pPr lvl="1"/>
            <a:r>
              <a:rPr lang="hr-HR" dirty="0" smtClean="0"/>
              <a:t>opremanje prometne policije  </a:t>
            </a:r>
            <a:endParaRPr lang="hr-HR" dirty="0"/>
          </a:p>
          <a:p>
            <a:pPr lvl="1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05828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4056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  <a:t>Nacionalni program sigurnosti cestovnog prometa </a:t>
            </a:r>
            <a:b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</a:br>
            <a: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  <a:t>Republike Hrvatske </a:t>
            </a:r>
            <a:r>
              <a:rPr lang="hr-HR" sz="3600" b="1" i="1" dirty="0">
                <a:solidFill>
                  <a:srgbClr val="1F497D"/>
                </a:solidFill>
                <a:ea typeface="+mn-ea"/>
                <a:cs typeface="+mn-cs"/>
              </a:rPr>
              <a:t/>
            </a:r>
            <a:br>
              <a:rPr lang="hr-HR" sz="3600" b="1" i="1" dirty="0">
                <a:solidFill>
                  <a:srgbClr val="1F497D"/>
                </a:solidFill>
                <a:ea typeface="+mn-ea"/>
                <a:cs typeface="+mn-cs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44416"/>
          </a:xfrm>
        </p:spPr>
        <p:txBody>
          <a:bodyPr>
            <a:normAutofit/>
          </a:bodyPr>
          <a:lstStyle/>
          <a:p>
            <a:r>
              <a:rPr lang="hr-HR" dirty="0" smtClean="0"/>
              <a:t>Unatrag tri godine sufinanciranje projekata se provodi temeljem javnih poziva;</a:t>
            </a:r>
          </a:p>
          <a:p>
            <a:r>
              <a:rPr lang="hr-HR" dirty="0" smtClean="0"/>
              <a:t>Objavljuju se u Narodnim novinama i dnevnim tiskovinama sredinom listopada za financiranje u sljedećoj godini (poziv je otvoren do kraja studenog)</a:t>
            </a:r>
          </a:p>
        </p:txBody>
      </p:sp>
    </p:spTree>
    <p:extLst>
      <p:ext uri="{BB962C8B-B14F-4D97-AF65-F5344CB8AC3E}">
        <p14:creationId xmlns:p14="http://schemas.microsoft.com/office/powerpoint/2010/main" val="116605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4056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  <a:t>Nacionalni program sigurnosti cestovnog prometa </a:t>
            </a:r>
            <a:b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</a:br>
            <a: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  <a:t>Republike Hrvatske </a:t>
            </a:r>
            <a:r>
              <a:rPr lang="hr-HR" sz="3600" b="1" i="1" dirty="0">
                <a:solidFill>
                  <a:srgbClr val="1F497D"/>
                </a:solidFill>
                <a:ea typeface="+mn-ea"/>
                <a:cs typeface="+mn-cs"/>
              </a:rPr>
              <a:t/>
            </a:r>
            <a:br>
              <a:rPr lang="hr-HR" sz="3600" b="1" i="1" dirty="0">
                <a:solidFill>
                  <a:srgbClr val="1F497D"/>
                </a:solidFill>
                <a:ea typeface="+mn-ea"/>
                <a:cs typeface="+mn-cs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085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b="1" i="1" u="sng" dirty="0" smtClean="0"/>
              <a:t>PREVENTIVNI PROJEKTI</a:t>
            </a:r>
          </a:p>
          <a:p>
            <a:pPr marL="0" indent="0">
              <a:buNone/>
            </a:pPr>
            <a:endParaRPr lang="hr-HR" b="1" i="1" u="sng" dirty="0" smtClean="0"/>
          </a:p>
          <a:p>
            <a:pPr marL="0" indent="0">
              <a:buNone/>
            </a:pPr>
            <a:r>
              <a:rPr lang="hr-HR" b="1" dirty="0" smtClean="0"/>
              <a:t>Promjena </a:t>
            </a:r>
            <a:r>
              <a:rPr lang="hr-HR" b="1" dirty="0"/>
              <a:t>ponašanja sudionika u prometu u sljedećim područjima:</a:t>
            </a:r>
            <a:endParaRPr lang="hr-HR" dirty="0"/>
          </a:p>
          <a:p>
            <a:r>
              <a:rPr lang="hr-HR" dirty="0"/>
              <a:t>Područje: </a:t>
            </a:r>
            <a:r>
              <a:rPr lang="hr-HR" b="1" dirty="0"/>
              <a:t>1. MLADI VOZAČI</a:t>
            </a:r>
            <a:endParaRPr lang="hr-HR" dirty="0"/>
          </a:p>
          <a:p>
            <a:r>
              <a:rPr lang="hr-HR" dirty="0" smtClean="0"/>
              <a:t>Područje</a:t>
            </a:r>
            <a:r>
              <a:rPr lang="hr-HR" dirty="0"/>
              <a:t>: </a:t>
            </a:r>
            <a:r>
              <a:rPr lang="hr-HR" b="1" dirty="0"/>
              <a:t>2. DJECA</a:t>
            </a:r>
            <a:endParaRPr lang="hr-HR" dirty="0"/>
          </a:p>
          <a:p>
            <a:r>
              <a:rPr lang="hr-HR" dirty="0" smtClean="0"/>
              <a:t>Područje</a:t>
            </a:r>
            <a:r>
              <a:rPr lang="hr-HR" dirty="0"/>
              <a:t>: </a:t>
            </a:r>
            <a:r>
              <a:rPr lang="hr-HR" b="1" dirty="0"/>
              <a:t>3. VOZAČI MOPEDA I MOTOCIKALA</a:t>
            </a:r>
            <a:endParaRPr lang="hr-HR" dirty="0"/>
          </a:p>
          <a:p>
            <a:r>
              <a:rPr lang="hr-HR" dirty="0" smtClean="0"/>
              <a:t>Područje</a:t>
            </a:r>
            <a:r>
              <a:rPr lang="hr-HR" dirty="0"/>
              <a:t>: </a:t>
            </a:r>
            <a:r>
              <a:rPr lang="hr-HR" b="1" dirty="0"/>
              <a:t>4. PJEŠACI</a:t>
            </a:r>
            <a:endParaRPr lang="hr-HR" dirty="0"/>
          </a:p>
          <a:p>
            <a:r>
              <a:rPr lang="hr-HR" dirty="0" smtClean="0"/>
              <a:t>Područje</a:t>
            </a:r>
            <a:r>
              <a:rPr lang="hr-HR" dirty="0"/>
              <a:t>: </a:t>
            </a:r>
            <a:r>
              <a:rPr lang="hr-HR" b="1" dirty="0"/>
              <a:t>5. VOZAČI BICIKLA</a:t>
            </a:r>
            <a:endParaRPr lang="hr-HR" dirty="0"/>
          </a:p>
          <a:p>
            <a:r>
              <a:rPr lang="hr-HR" dirty="0" smtClean="0"/>
              <a:t>Područje</a:t>
            </a:r>
            <a:r>
              <a:rPr lang="hr-HR" dirty="0"/>
              <a:t>: </a:t>
            </a:r>
            <a:r>
              <a:rPr lang="hr-HR" b="1" dirty="0"/>
              <a:t>6. ALKOHOL</a:t>
            </a:r>
            <a:endParaRPr lang="hr-HR" dirty="0"/>
          </a:p>
          <a:p>
            <a:r>
              <a:rPr lang="hr-HR" dirty="0" smtClean="0"/>
              <a:t>Područje</a:t>
            </a:r>
            <a:r>
              <a:rPr lang="hr-HR" dirty="0"/>
              <a:t>: </a:t>
            </a:r>
            <a:r>
              <a:rPr lang="hr-HR" b="1" dirty="0"/>
              <a:t>7. MOBITEL</a:t>
            </a:r>
            <a:endParaRPr lang="hr-HR" dirty="0"/>
          </a:p>
          <a:p>
            <a:r>
              <a:rPr lang="hr-HR" dirty="0" smtClean="0"/>
              <a:t>Područje</a:t>
            </a:r>
            <a:r>
              <a:rPr lang="hr-HR" dirty="0"/>
              <a:t>: </a:t>
            </a:r>
            <a:r>
              <a:rPr lang="hr-HR" b="1" dirty="0"/>
              <a:t>8.</a:t>
            </a:r>
            <a:r>
              <a:rPr lang="hr-HR" dirty="0"/>
              <a:t> </a:t>
            </a:r>
            <a:r>
              <a:rPr lang="hr-HR" b="1" dirty="0"/>
              <a:t>OSTALI PROGRAMI OD ZNAČAJA ZA POVEĆANJE STANJA </a:t>
            </a:r>
            <a:r>
              <a:rPr lang="hr-HR" b="1" dirty="0" smtClean="0"/>
              <a:t>SIGURNOSTI </a:t>
            </a:r>
            <a:r>
              <a:rPr lang="hr-HR" b="1" dirty="0"/>
              <a:t>CESTOVNOG PROMETA </a:t>
            </a:r>
            <a:r>
              <a:rPr lang="hr-HR" b="1" cap="all" dirty="0"/>
              <a:t>sukladno područjima 		</a:t>
            </a:r>
            <a:endParaRPr lang="hr-HR" b="1" cap="all" dirty="0" smtClean="0"/>
          </a:p>
          <a:p>
            <a:endParaRPr lang="hr-HR" b="1" cap="all" dirty="0"/>
          </a:p>
          <a:p>
            <a:pPr marL="0" indent="0">
              <a:buNone/>
            </a:pPr>
            <a:r>
              <a:rPr lang="hr-HR" b="1" dirty="0" smtClean="0"/>
              <a:t>OPĆI </a:t>
            </a:r>
            <a:r>
              <a:rPr lang="hr-HR" b="1" dirty="0"/>
              <a:t>UVJETI ZA PRIJAVU:</a:t>
            </a:r>
            <a:endParaRPr lang="hr-HR" dirty="0"/>
          </a:p>
          <a:p>
            <a:pPr lvl="0"/>
            <a:r>
              <a:rPr lang="hr-HR" dirty="0"/>
              <a:t>Pravo podnošenja prijave po Pozivu imaju pravne osobe i nevladine, neprofitne organizacije te znanstvene institucije koje imaju sjedište na području Republike Hrvatske te su upisane u odgovarajuće registre;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5141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4056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  <a:t>Nacionalni program sigurnosti cestovnog prometa </a:t>
            </a:r>
            <a:b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</a:br>
            <a:r>
              <a:rPr lang="hr-HR" sz="3100" b="1" i="1" dirty="0" smtClean="0">
                <a:solidFill>
                  <a:srgbClr val="1F497D"/>
                </a:solidFill>
                <a:ea typeface="+mn-ea"/>
                <a:cs typeface="+mn-cs"/>
              </a:rPr>
              <a:t>Republike Hrvatske </a:t>
            </a:r>
            <a:r>
              <a:rPr lang="hr-HR" sz="3600" b="1" i="1" dirty="0">
                <a:solidFill>
                  <a:srgbClr val="1F497D"/>
                </a:solidFill>
                <a:ea typeface="+mn-ea"/>
                <a:cs typeface="+mn-cs"/>
              </a:rPr>
              <a:t/>
            </a:r>
            <a:br>
              <a:rPr lang="hr-HR" sz="3600" b="1" i="1" dirty="0">
                <a:solidFill>
                  <a:srgbClr val="1F497D"/>
                </a:solidFill>
                <a:ea typeface="+mn-ea"/>
                <a:cs typeface="+mn-cs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845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r-HR" b="1" i="1" u="sng" dirty="0" smtClean="0"/>
              <a:t>PROJEKTI SANACIJE OPASNIH MJESTA</a:t>
            </a:r>
          </a:p>
          <a:p>
            <a:pPr marL="0" indent="0">
              <a:buNone/>
            </a:pPr>
            <a:endParaRPr lang="hr-HR" b="1" i="1" u="sng" dirty="0" smtClean="0"/>
          </a:p>
          <a:p>
            <a:pPr marL="0" indent="0">
              <a:buNone/>
            </a:pPr>
            <a:r>
              <a:rPr lang="hr-HR" b="1" dirty="0" smtClean="0"/>
              <a:t>OPĆI </a:t>
            </a:r>
            <a:r>
              <a:rPr lang="hr-HR" b="1" dirty="0"/>
              <a:t>UVJETI ZA PRIJAVU:</a:t>
            </a:r>
            <a:endParaRPr lang="hr-HR" dirty="0"/>
          </a:p>
          <a:p>
            <a:pPr lvl="0"/>
            <a:r>
              <a:rPr lang="hr-HR" sz="3400" dirty="0"/>
              <a:t>Pravo podnošenja prijave po Pozivu imaju pravne osobe na području Republike Hrvatske, kojima je u djelokrugu rada upravljanje cestovnom infrastrukturom, bilo da se radi o državnim, županijskim, lokalnim ili nerazvrstanim cestama.</a:t>
            </a:r>
          </a:p>
          <a:p>
            <a:pPr lvl="0"/>
            <a:r>
              <a:rPr lang="hr-HR" sz="3400" dirty="0" smtClean="0"/>
              <a:t>Udio </a:t>
            </a:r>
            <a:r>
              <a:rPr lang="hr-HR" sz="3400" dirty="0"/>
              <a:t>sredstava koji se za realizaciju projekta traži iz sredstava Nacionalnog programa sigurnosti cestovnog prometa Republike Hrvatske 2011-2020 može iznositi najviše 70% ukupnog proračuna projekta;</a:t>
            </a:r>
          </a:p>
          <a:p>
            <a:pPr marL="0" lvl="0" indent="0">
              <a:buNone/>
            </a:pPr>
            <a:endParaRPr lang="hr-HR" sz="3400" dirty="0" smtClean="0"/>
          </a:p>
          <a:p>
            <a:pPr marL="0" lvl="0" indent="0">
              <a:buNone/>
            </a:pPr>
            <a:r>
              <a:rPr lang="hr-HR" sz="3400" dirty="0" smtClean="0"/>
              <a:t>Uz </a:t>
            </a:r>
            <a:r>
              <a:rPr lang="hr-HR" sz="3400" dirty="0"/>
              <a:t>prijavu je potrebno priložiti:</a:t>
            </a:r>
          </a:p>
          <a:p>
            <a:pPr lvl="0"/>
            <a:r>
              <a:rPr lang="hr-HR" sz="3400" dirty="0"/>
              <a:t>Dopis nadležne policijske uprave kojim se opisuje i potvrđuje postojanje stvarne ugroze sigurnosti cestovnog prometa uvjetovane aktualnim stanjem cestovne infrastrukture na opasnom mjestu,</a:t>
            </a:r>
          </a:p>
          <a:p>
            <a:pPr lvl="0"/>
            <a:r>
              <a:rPr lang="hr-HR" sz="3400" dirty="0"/>
              <a:t>Projekt sanacije opasnog mjesta s troškovnikom,</a:t>
            </a:r>
          </a:p>
          <a:p>
            <a:pPr lvl="0"/>
            <a:r>
              <a:rPr lang="hr-HR" sz="3400" dirty="0"/>
              <a:t>Jamstvo prijavitelja da ne postoje imovinsko-pravne prepreke za sanaciju, </a:t>
            </a:r>
          </a:p>
          <a:p>
            <a:pPr lvl="0"/>
            <a:r>
              <a:rPr lang="hr-HR" sz="3400" dirty="0"/>
              <a:t>Jamstvo osiguranja minimalno 30% od troškovnikom predviđenih financijskih sredstava (s PDV-om), od strane prijavitelja projekta,</a:t>
            </a:r>
          </a:p>
          <a:p>
            <a:pPr lvl="0"/>
            <a:r>
              <a:rPr lang="hr-HR" sz="3400" dirty="0"/>
              <a:t>Jamstvo realizacije sanacije tijekom 2018. godine,</a:t>
            </a:r>
          </a:p>
          <a:p>
            <a:pPr lvl="0"/>
            <a:r>
              <a:rPr lang="hr-HR" sz="3400" dirty="0"/>
              <a:t>Točan iznos financijskih sredstava (s PDV-om) koji se traži od Nacionalnog programa. 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b="1" i="1" u="sng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0585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6000" b="1" i="1" dirty="0" smtClean="0"/>
          </a:p>
          <a:p>
            <a:pPr marL="0" indent="0" algn="ctr">
              <a:buNone/>
            </a:pPr>
            <a:r>
              <a:rPr lang="hr-HR" sz="6000" b="1" i="1" dirty="0" smtClean="0"/>
              <a:t>Hvala na pažnji!</a:t>
            </a:r>
            <a:endParaRPr lang="hr-HR" sz="6000" b="1" i="1" dirty="0"/>
          </a:p>
        </p:txBody>
      </p:sp>
    </p:spTree>
    <p:extLst>
      <p:ext uri="{BB962C8B-B14F-4D97-AF65-F5344CB8AC3E}">
        <p14:creationId xmlns:p14="http://schemas.microsoft.com/office/powerpoint/2010/main" val="2867342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418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sustava Office</vt:lpstr>
      <vt:lpstr>Ministarstvo unutarnjih poslova Ravnateljstvo policije    </vt:lpstr>
      <vt:lpstr>Nacionalni program sigurnosti cestovnog prometa  Republike Hrvatske  </vt:lpstr>
      <vt:lpstr>Nacionalni program sigurnosti cestovnog prometa  Republike Hrvatske  </vt:lpstr>
      <vt:lpstr>Nacionalni program sigurnosti cestovnog prometa  Republike Hrvatske  </vt:lpstr>
      <vt:lpstr>Nacionalni program sigurnosti cestovnog prometa  Republike Hrvatske  </vt:lpstr>
      <vt:lpstr>Nacionalni program sigurnosti cestovnog prometa  Republike Hrvatske  </vt:lpstr>
      <vt:lpstr>Nacionalni program sigurnosti cestovnog prometa  Republike Hrvatske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Sufinanciranje projekata</dc:title>
  <dc:creator>Huljak Miron</dc:creator>
  <cp:lastModifiedBy>Marijana Antunovic</cp:lastModifiedBy>
  <cp:revision>14</cp:revision>
  <dcterms:created xsi:type="dcterms:W3CDTF">2018-02-14T08:27:43Z</dcterms:created>
  <dcterms:modified xsi:type="dcterms:W3CDTF">2018-02-19T07:51:51Z</dcterms:modified>
</cp:coreProperties>
</file>